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7" r:id="rId8"/>
    <p:sldId id="312" r:id="rId9"/>
    <p:sldId id="263" r:id="rId10"/>
    <p:sldId id="313" r:id="rId11"/>
    <p:sldId id="314" r:id="rId12"/>
    <p:sldId id="264" r:id="rId13"/>
    <p:sldId id="268" r:id="rId14"/>
    <p:sldId id="270" r:id="rId15"/>
    <p:sldId id="271" r:id="rId16"/>
    <p:sldId id="286" r:id="rId17"/>
    <p:sldId id="287" r:id="rId18"/>
    <p:sldId id="295" r:id="rId19"/>
    <p:sldId id="296" r:id="rId20"/>
    <p:sldId id="297" r:id="rId21"/>
    <p:sldId id="298" r:id="rId22"/>
    <p:sldId id="299" r:id="rId23"/>
    <p:sldId id="300" r:id="rId24"/>
    <p:sldId id="272" r:id="rId25"/>
    <p:sldId id="288" r:id="rId26"/>
    <p:sldId id="303" r:id="rId27"/>
    <p:sldId id="280" r:id="rId28"/>
    <p:sldId id="308" r:id="rId29"/>
    <p:sldId id="282" r:id="rId30"/>
    <p:sldId id="302" r:id="rId31"/>
    <p:sldId id="315" r:id="rId32"/>
    <p:sldId id="310" r:id="rId3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096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49" autoAdjust="0"/>
    <p:restoredTop sz="94660"/>
  </p:normalViewPr>
  <p:slideViewPr>
    <p:cSldViewPr>
      <p:cViewPr varScale="1">
        <p:scale>
          <a:sx n="55" d="100"/>
          <a:sy n="55" d="100"/>
        </p:scale>
        <p:origin x="-214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4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44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28692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333741"/>
            <a:ext cx="3030141" cy="483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6"/>
            <a:ext cx="3031331" cy="1286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33741"/>
            <a:ext cx="3031331" cy="483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488" y="761973"/>
            <a:ext cx="4800612" cy="11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10" y="2133601"/>
            <a:ext cx="560429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704" y="449797"/>
            <a:ext cx="5760640" cy="1475655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«Детский сад №32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Машар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Грозный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720" y="1187625"/>
            <a:ext cx="51125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Портфолио </a:t>
            </a:r>
            <a:r>
              <a:rPr lang="ru-RU" sz="4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воспитателя</a:t>
            </a:r>
            <a:endParaRPr lang="ru-RU" sz="4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59" y="3039621"/>
            <a:ext cx="3215687" cy="4287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032500" y="8318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1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940" y="8100392"/>
            <a:ext cx="2438028" cy="22067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36933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Эссе</a:t>
            </a:r>
            <a:r>
              <a:rPr lang="ru-RU" sz="3200" b="1" i="1" dirty="0">
                <a:solidFill>
                  <a:srgbClr val="FF0000"/>
                </a:solidFill>
              </a:rPr>
              <a:t>: «Я и моя профессия»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954108"/>
            <a:ext cx="59766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Детский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– это дом внимания, добра, света, где учатся жить. Воспитывая детей, я стараюсь научить их дружить друг с другом, сделать коллективом, где не было бы лишних, не особенных. </a:t>
            </a:r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группы с удовольствием идут в детский сад, приветствуют друг друга радостными улыбками, объятиями, делятся «домашними» новостями, вместе играют, делают для себя все новые и новые открытия. Значит им здесь хорошо и уютно. И это меня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радует.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дети являются даром Божьим и ни с чем несравнимым сокровищем, которое дается не всем людям, поэтому я стараюсь относиться к ним с заботой и добротой.</a:t>
            </a: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и стоит моя профессия.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счастливый человек! Думать о детях, заботиться о них, любить их – самое прекрасное чувство, которое дано испытать не каждому. И этим я счастлива!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3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70" y="761974"/>
            <a:ext cx="6066674" cy="4871274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08720" y="3563888"/>
            <a:ext cx="5184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Награды и достижения педагога и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28" y="2411760"/>
            <a:ext cx="3024336" cy="3816424"/>
          </a:xfrm>
        </p:spPr>
      </p:pic>
      <p:sp>
        <p:nvSpPr>
          <p:cNvPr id="3" name="TextBox 2"/>
          <p:cNvSpPr txBox="1"/>
          <p:nvPr/>
        </p:nvSpPr>
        <p:spPr>
          <a:xfrm>
            <a:off x="1340768" y="75557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Мои достижения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2627784"/>
            <a:ext cx="3384376" cy="4248472"/>
          </a:xfrm>
        </p:spPr>
      </p:pic>
      <p:sp>
        <p:nvSpPr>
          <p:cNvPr id="3" name="TextBox 2"/>
          <p:cNvSpPr txBox="1"/>
          <p:nvPr/>
        </p:nvSpPr>
        <p:spPr>
          <a:xfrm>
            <a:off x="1448780" y="447655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моих воспитанников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0"/>
            <a:ext cx="5722962" cy="4788024"/>
          </a:xfrm>
        </p:spPr>
        <p:txBody>
          <a:bodyPr vert="horz"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III</a:t>
            </a:r>
            <a:endParaRPr lang="ru-RU" sz="96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752" y="377991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Результаты педагогической деятельности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331640"/>
            <a:ext cx="5760640" cy="7488831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защите прав человека и основных свобод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Федерации» от 29 декабря 2012г. 273-ФЗ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(Приказ № 1155 от 17.10.2013 г)</a:t>
            </a:r>
          </a:p>
          <a:p>
            <a:pPr marL="0" indent="0" algn="just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6712" y="25152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</p:spTree>
    <p:extLst>
      <p:ext uri="{BB962C8B-B14F-4D97-AF65-F5344CB8AC3E}">
        <p14:creationId xmlns="" xmlns:p14="http://schemas.microsoft.com/office/powerpoint/2010/main" val="3526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1331641"/>
            <a:ext cx="5832648" cy="74168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Комментарии к ФГОС ДО (Письмо Министерства образовании и науки № 08-249 от 28.02.2014 г.)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8.План действий по обеспечению  введения ФГОС ДО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9.Санитарно-эпидемиологическими требованиями к устройству, содержанию и организации режима работы ДОУ(СанПиН 2.4.1.3049-13)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Локальные акты ДОУ (устав, коллективный договор, правила внутреннего распорядка, трудовой договор, должностная инструкция)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704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</a:t>
            </a:r>
          </a:p>
        </p:txBody>
      </p:sp>
    </p:spTree>
    <p:extLst>
      <p:ext uri="{BB962C8B-B14F-4D97-AF65-F5344CB8AC3E}">
        <p14:creationId xmlns="" xmlns:p14="http://schemas.microsoft.com/office/powerpoint/2010/main" val="19210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813" y="8350092"/>
            <a:ext cx="360362" cy="2162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22"/>
          <a:stretch/>
        </p:blipFill>
        <p:spPr>
          <a:xfrm rot="4584836">
            <a:off x="7096" y="1462809"/>
            <a:ext cx="2800700" cy="1830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269" y="1935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9485" y="1337493"/>
            <a:ext cx="2614258" cy="1568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6" r="9405"/>
          <a:stretch/>
        </p:blipFill>
        <p:spPr>
          <a:xfrm rot="6479038">
            <a:off x="4230033" y="1577853"/>
            <a:ext cx="2273183" cy="1600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8553">
            <a:off x="24908" y="4257628"/>
            <a:ext cx="2734960" cy="1640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690"/>
          <a:stretch/>
        </p:blipFill>
        <p:spPr>
          <a:xfrm rot="6536775">
            <a:off x="4083541" y="4284959"/>
            <a:ext cx="2435149" cy="1654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4" t="4447" r="11089"/>
          <a:stretch/>
        </p:blipFill>
        <p:spPr>
          <a:xfrm rot="5400000">
            <a:off x="2146199" y="4026927"/>
            <a:ext cx="2324019" cy="1621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0"/>
          <a:stretch/>
        </p:blipFill>
        <p:spPr>
          <a:xfrm rot="4293126">
            <a:off x="140336" y="7028321"/>
            <a:ext cx="2353950" cy="15321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6" t="62" r="5918" b="-62"/>
          <a:stretch/>
        </p:blipFill>
        <p:spPr>
          <a:xfrm rot="5400000">
            <a:off x="2179114" y="6675644"/>
            <a:ext cx="2475000" cy="17834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83">
            <a:off x="4228679" y="7111646"/>
            <a:ext cx="2275892" cy="1365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8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547665"/>
            <a:ext cx="288032" cy="1152127"/>
          </a:xfrm>
        </p:spPr>
        <p:txBody>
          <a:bodyPr>
            <a:normAutofit/>
          </a:bodyPr>
          <a:lstStyle/>
          <a:p>
            <a:endParaRPr lang="ru-RU" sz="19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3258" y="18462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Физкультурно-оздоровительные мероприятия в моей группе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776" y="1475656"/>
            <a:ext cx="540830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массажным коврикам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босиком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Употребляем в пищу чеснок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 носа и ушей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Смазываем нос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оксолиновой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мазью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в облегченной одежде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ванны в летний период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после дневного сна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утренняя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на улице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на улице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8114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899593"/>
            <a:ext cx="5040560" cy="44644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Предметно – пространственная развивающая среда организована с учётом требований </a:t>
            </a:r>
            <a:r>
              <a:rPr lang="ru-RU" b="1" dirty="0" smtClean="0"/>
              <a:t>ФГОС.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Пространство </a:t>
            </a:r>
            <a:r>
              <a:rPr lang="ru-RU" b="1" dirty="0"/>
              <a:t>группы организованно в виде хорошо разграниченных зон, оснащенных развивающим материалом. Все предметы </a:t>
            </a:r>
            <a:r>
              <a:rPr lang="ru-RU" b="1" dirty="0" smtClean="0"/>
              <a:t>доступны детям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smtClean="0"/>
              <a:t>Все </a:t>
            </a:r>
            <a:r>
              <a:rPr lang="ru-RU" b="1" dirty="0"/>
              <a:t>элементы среды связаны между собой по содержанию и художественному решению. Мебель соответствует росту и возрасту детей, игрушки — обеспечивают максимальный для данного возраста развивающий эффект.</a:t>
            </a:r>
            <a:endParaRPr lang="ru-RU" b="1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5579025"/>
            <a:ext cx="2168810" cy="268247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5677234"/>
            <a:ext cx="1771229" cy="248605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8680" y="25351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"/>
            <a:ext cx="5112568" cy="111561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Содержание</a:t>
            </a:r>
            <a:endParaRPr lang="ru-RU" sz="5400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0810" y="1115617"/>
            <a:ext cx="5398510" cy="7052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Общие сведения о педагоге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Награды и достижения педагога и воспитанников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III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Результаты педагогической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IV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Самообразование педагога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ru-RU" b="1" dirty="0" smtClean="0">
                <a:solidFill>
                  <a:srgbClr val="7030A0"/>
                </a:solidFill>
              </a:rPr>
              <a:t>Приложение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32500" y="8318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300"/>
    </mc:Choice>
    <mc:Fallback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1331640"/>
            <a:ext cx="3096344" cy="228625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" y="3923928"/>
            <a:ext cx="2950238" cy="242696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6666945"/>
            <a:ext cx="3456384" cy="25922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498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49" y="6497493"/>
            <a:ext cx="2952328" cy="23127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5" y="1850273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4177008"/>
            <a:ext cx="3024336" cy="20363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12777" y="179512"/>
            <a:ext cx="392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Оформила родительский уголок</a:t>
            </a:r>
          </a:p>
        </p:txBody>
      </p:sp>
    </p:spTree>
    <p:extLst>
      <p:ext uri="{BB962C8B-B14F-4D97-AF65-F5344CB8AC3E}">
        <p14:creationId xmlns="" xmlns:p14="http://schemas.microsoft.com/office/powerpoint/2010/main" val="21576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0" y="1428357"/>
            <a:ext cx="2232248" cy="2837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7" y="4390717"/>
            <a:ext cx="2816068" cy="2395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47" y="5335"/>
            <a:ext cx="5192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 интересную информацию для родителей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88" y="7211773"/>
            <a:ext cx="2870023" cy="1717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16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27584"/>
            <a:ext cx="6010994" cy="4104456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IV</a:t>
            </a:r>
            <a: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96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720" y="464400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Самообразование педагога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" y="68356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</a:t>
            </a:r>
            <a:r>
              <a:rPr lang="ru-RU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736" y="1691680"/>
            <a:ext cx="5544616" cy="54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теме: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Развитие математических способностей у детей дошкольного возраста через игровую деятельность 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родителями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«Развитие логического мышление у детей»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2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395536"/>
            <a:ext cx="5760640" cy="4392488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</a:t>
            </a:r>
            <a:r>
              <a:rPr lang="ru-RU" sz="9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9600" dirty="0">
              <a:solidFill>
                <a:srgbClr val="7030A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744" y="435597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Приложение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0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83568"/>
            <a:ext cx="5606380" cy="86409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Новогодний утренник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2023 г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813194"/>
            <a:ext cx="4176464" cy="234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4860032"/>
            <a:ext cx="357127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1"/>
            <a:ext cx="4800612" cy="133164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Мы занимаемся </a:t>
            </a:r>
            <a:endParaRPr lang="ru-RU" sz="4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1403648"/>
            <a:ext cx="4525566" cy="6192688"/>
          </a:xfrm>
        </p:spPr>
      </p:pic>
    </p:spTree>
    <p:extLst>
      <p:ext uri="{BB962C8B-B14F-4D97-AF65-F5344CB8AC3E}">
        <p14:creationId xmlns="" xmlns:p14="http://schemas.microsoft.com/office/powerpoint/2010/main" val="24696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"/>
            <a:ext cx="6326460" cy="1043607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Наши будни</a:t>
            </a:r>
            <a:endParaRPr lang="ru-RU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0" y="1763688"/>
            <a:ext cx="4929222" cy="702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1259632"/>
            <a:ext cx="5616624" cy="690858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Я не останавливаюсь на достигнутом, продолжаю искать новые пути сотрудничества с родителями. Ведь у нас одна цель – воспитать будущих созидателей жизни. Каков человек – таков мир, который он создает вокруг себя. Хочется верить, что наши дети, когда вырастут, будут любить и оберегать своих близких. 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5292080"/>
            <a:ext cx="3744416" cy="3510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488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1499659"/>
            <a:ext cx="5976664" cy="3504389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</a:t>
            </a:r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720" y="399593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Общие сведения о педагоге</a:t>
            </a:r>
            <a:endParaRPr lang="ru-RU" sz="4000" b="1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1547664"/>
            <a:ext cx="5604290" cy="14527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Обратная связь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всем вопросам Вы можете обращаться на адрес электронный почты: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didaevaludmila@gmail.com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радостью отвечу на все интересующие Вас вопросы!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799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051720"/>
            <a:ext cx="6857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 </a:t>
            </a:r>
            <a:endParaRPr lang="ru-RU" sz="7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989792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274" y="5940152"/>
            <a:ext cx="6274078" cy="2880320"/>
          </a:xfrm>
          <a:noFill/>
        </p:spPr>
        <p:txBody>
          <a:bodyPr>
            <a:normAutofit lnSpcReduction="10000"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Воспитатель:  </a:t>
            </a:r>
            <a:r>
              <a:rPr lang="ru-RU" sz="2400" b="1" dirty="0" smtClean="0">
                <a:solidFill>
                  <a:srgbClr val="7030A0"/>
                </a:solidFill>
              </a:rPr>
              <a:t>ГБДОУ «Детский садик №32 «МАШАР» г. Грозный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Подготовительной группы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</a:rPr>
              <a:t>Почемучки»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406794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Дидаева</a:t>
            </a:r>
            <a:r>
              <a:rPr lang="ru-RU" sz="3200" b="1" i="1" dirty="0" smtClean="0">
                <a:solidFill>
                  <a:srgbClr val="FF0000"/>
                </a:solidFill>
              </a:rPr>
              <a:t> Людмила Алексеевна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26 июня  1977 года рождения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05" y="1503506"/>
            <a:ext cx="2745174" cy="350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04664" y="251520"/>
            <a:ext cx="432048" cy="792088"/>
          </a:xfrm>
        </p:spPr>
        <p:txBody>
          <a:bodyPr/>
          <a:lstStyle/>
          <a:p>
            <a:pPr algn="l"/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>   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682" y="971600"/>
            <a:ext cx="5886654" cy="7632848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образования.  г. Москва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Негосударственное аккредитованное частное образовательное учреждение высшего профессионального образования СОВРЕМЕННАЯ ГУМАНИТАРНАЯ АКАДЕМИЯ.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19" y="3059832"/>
            <a:ext cx="4027780" cy="30208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696" y="32352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Образование: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1"/>
            <a:ext cx="288032" cy="683567"/>
          </a:xfrm>
        </p:spPr>
        <p:txBody>
          <a:bodyPr/>
          <a:lstStyle/>
          <a:p>
            <a:pPr algn="l"/>
            <a:r>
              <a:rPr lang="ru-RU" sz="800" dirty="0" smtClean="0"/>
              <a:t>    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8680" y="971600"/>
            <a:ext cx="5544616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ПЕРЕПОДДГОТОВКА.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/>
              <a:t>Автономная некоммерческая организация «Рязанский институт дополнительного профессионального образования , переподготовки и инноваций»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99" y="3716724"/>
            <a:ext cx="3457081" cy="2583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4744" y="39553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Образование: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348" y="251520"/>
            <a:ext cx="4992588" cy="44644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Общий трудовой стаж:  11 лет 8 месяцев</a:t>
            </a:r>
          </a:p>
          <a:p>
            <a:pPr algn="just"/>
            <a:r>
              <a:rPr lang="ru-RU" dirty="0" smtClean="0"/>
              <a:t>Стаж педагогической работы (по специальности): 11лет </a:t>
            </a:r>
            <a:r>
              <a:rPr lang="ru-RU" dirty="0"/>
              <a:t>8</a:t>
            </a:r>
            <a:r>
              <a:rPr lang="ru-RU" dirty="0" smtClean="0"/>
              <a:t> месяцев</a:t>
            </a:r>
          </a:p>
          <a:p>
            <a:pPr algn="just"/>
            <a:r>
              <a:rPr lang="ru-RU" dirty="0" smtClean="0"/>
              <a:t>В данной должности:11 </a:t>
            </a:r>
            <a:r>
              <a:rPr lang="ru-RU" dirty="0"/>
              <a:t>лет </a:t>
            </a:r>
            <a:r>
              <a:rPr lang="ru-RU" dirty="0" smtClean="0"/>
              <a:t>8 </a:t>
            </a:r>
            <a:r>
              <a:rPr lang="ru-RU" dirty="0"/>
              <a:t>месяцев</a:t>
            </a:r>
          </a:p>
          <a:p>
            <a:pPr algn="just"/>
            <a:r>
              <a:rPr lang="ru-RU" dirty="0" smtClean="0"/>
              <a:t>В данном учреждении: </a:t>
            </a:r>
            <a:r>
              <a:rPr lang="ru-RU" dirty="0"/>
              <a:t>4</a:t>
            </a:r>
            <a:r>
              <a:rPr lang="ru-RU" dirty="0" smtClean="0"/>
              <a:t> года 2 месяца </a:t>
            </a:r>
            <a:endParaRPr lang="ru-RU" dirty="0"/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4860032"/>
            <a:ext cx="4509120" cy="338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92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0"/>
            <a:ext cx="5040560" cy="1499659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Повышение квалификации</a:t>
            </a:r>
            <a:endParaRPr lang="ru-RU" b="1" i="1" dirty="0">
              <a:solidFill>
                <a:srgbClr val="7030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5890" y="1499659"/>
            <a:ext cx="3734172" cy="25922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В 2023 г .Федеральное государственное бюджетное образовательное учреждение высшего образования. «Чеченский государственный педагогический университет»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67" y="4340298"/>
            <a:ext cx="3336818" cy="267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940" y="8100392"/>
            <a:ext cx="2438028" cy="22067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36933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Эссе</a:t>
            </a:r>
            <a:r>
              <a:rPr lang="ru-RU" sz="3200" b="1" i="1" dirty="0">
                <a:solidFill>
                  <a:srgbClr val="FF0000"/>
                </a:solidFill>
              </a:rPr>
              <a:t>: «Я и моя профессия»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954106"/>
            <a:ext cx="57606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есть много различных профессий,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каждой есть прелесть своя.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нет благородней, нужней и чудесней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та, кем работаю 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8536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1|0.1|0.1"/>
</p:tagLst>
</file>

<file path=ppt/theme/theme1.xml><?xml version="1.0" encoding="utf-8"?>
<a:theme xmlns:a="http://schemas.openxmlformats.org/drawingml/2006/main" name="MSC_MS_RU_RU_8March_Pink_2007v_Russia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MSC_MS_RU_RU_8March_Pink_2007v_Russia</Template>
  <TotalTime>0</TotalTime>
  <Words>544</Words>
  <Application>Microsoft Office PowerPoint</Application>
  <PresentationFormat>Экран (4:3)</PresentationFormat>
  <Paragraphs>114</Paragraphs>
  <Slides>31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MSC_MS_RU_RU_8March_Pink_2007v_Russia</vt:lpstr>
      <vt:lpstr>Слайд 1</vt:lpstr>
      <vt:lpstr>Содержание</vt:lpstr>
      <vt:lpstr>Раздел I </vt:lpstr>
      <vt:lpstr>Слайд 4</vt:lpstr>
      <vt:lpstr>    </vt:lpstr>
      <vt:lpstr>    </vt:lpstr>
      <vt:lpstr>Слайд 7</vt:lpstr>
      <vt:lpstr>Повышение квалификации</vt:lpstr>
      <vt:lpstr>Слайд 9</vt:lpstr>
      <vt:lpstr>Слайд 10</vt:lpstr>
      <vt:lpstr>Раздел II   </vt:lpstr>
      <vt:lpstr>Слайд 12</vt:lpstr>
      <vt:lpstr>Слайд 13</vt:lpstr>
      <vt:lpstr>Раздел III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Раздел IV </vt:lpstr>
      <vt:lpstr>Слайд 24</vt:lpstr>
      <vt:lpstr> Раздел V </vt:lpstr>
      <vt:lpstr>Новогодний утренник  2023 г </vt:lpstr>
      <vt:lpstr>Мы занимаемся </vt:lpstr>
      <vt:lpstr>Наши будни</vt:lpstr>
      <vt:lpstr>Слайд 29</vt:lpstr>
      <vt:lpstr>        Обратная связь Уважаемые коллеги! По всем вопросам Вы можете обращаться на адрес электронный почты: didaevaludmila@gmail.com С радостью отвечу на все интересующие Вас вопросы!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2016-01-10T07:30:25Z</dcterms:created>
  <dcterms:modified xsi:type="dcterms:W3CDTF">2023-03-22T05:15:28Z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